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7" r:id="rId7"/>
    <p:sldId id="268" r:id="rId8"/>
    <p:sldId id="261" r:id="rId9"/>
    <p:sldId id="262" r:id="rId10"/>
    <p:sldId id="263" r:id="rId11"/>
    <p:sldId id="264" r:id="rId12"/>
    <p:sldId id="265" r:id="rId13"/>
    <p:sldId id="266" r:id="rId14"/>
    <p:sldId id="269" r:id="rId15"/>
    <p:sldId id="270" r:id="rId16"/>
    <p:sldId id="271" r:id="rId1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6A6A6"/>
    <a:srgbClr val="5DFF70"/>
    <a:srgbClr val="C6E6A2"/>
    <a:srgbClr val="00B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4" autoAdjust="0"/>
    <p:restoredTop sz="91582" autoAdjust="0"/>
  </p:normalViewPr>
  <p:slideViewPr>
    <p:cSldViewPr snapToGrid="0">
      <p:cViewPr>
        <p:scale>
          <a:sx n="75" d="100"/>
          <a:sy n="75" d="100"/>
        </p:scale>
        <p:origin x="1134" y="2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1E57AD-8E62-4A08-A74A-2ED7000A988F}" type="datetimeFigureOut">
              <a:rPr lang="ru-RU" smtClean="0"/>
              <a:t>09.07.2021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955D37-32D2-4A69-86A9-51BBC38FE8D2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733810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/>
              <a:t>Для</a:t>
            </a:r>
            <a:r>
              <a:rPr lang="ru-RU" baseline="0" dirty="0" smtClean="0"/>
              <a:t> заголовка я использовал шрифт </a:t>
            </a:r>
            <a:r>
              <a:rPr lang="en-US" sz="1200" b="0" kern="1200" dirty="0" smtClean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Otomanopee One</a:t>
            </a:r>
            <a:r>
              <a:rPr lang="ru-RU" sz="1200" b="0" kern="1200" dirty="0" smtClean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, чтобы выделить</a:t>
            </a:r>
            <a:r>
              <a:rPr lang="ru-RU" sz="1200" b="0" kern="1200" baseline="0" dirty="0" smtClean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 название кампании. А для обычного текста – </a:t>
            </a:r>
            <a:r>
              <a:rPr lang="en-US" sz="1200" b="0" kern="1200" baseline="0" dirty="0" smtClean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Ubuntu</a:t>
            </a:r>
            <a:r>
              <a:rPr lang="ru-RU" sz="1200" b="0" kern="1200" baseline="0" dirty="0" smtClean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sz="1200" b="0" kern="1200" dirty="0" smtClean="0">
              <a:solidFill>
                <a:schemeClr val="dk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955D37-32D2-4A69-86A9-51BBC38FE8D2}" type="slidenum">
              <a:rPr lang="ru-RU" smtClean="0"/>
              <a:t>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522325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Сайт был создан для привлечения</a:t>
            </a:r>
            <a:r>
              <a:rPr lang="ru-RU" baseline="0" dirty="0" smtClean="0"/>
              <a:t> новых покупателей, поэтому на сайте я вывел информацию для ознакомления, а не для рекламы какого-либо продукта.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955D37-32D2-4A69-86A9-51BBC38FE8D2}" type="slidenum">
              <a:rPr lang="ru-RU" smtClean="0"/>
              <a:t>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33357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1</a:t>
            </a:r>
            <a:r>
              <a:rPr lang="ru-RU" baseline="0" dirty="0" smtClean="0"/>
              <a:t> группа людей, которым нужны книги – любители почитать. Наверняка у вас есть такие друзья, которые читают не, потому что нужно, а потому что это им нравится. 2 группа – это коллекционеры. Коллекционировать можно многое, и книги тоже. И наверное самая большая группа – это несовершеннолетние. В их возрасте нужно постоянно развиваться, ведь в более старшем возрасте появится куча проблем. А в книгах нередко хранится важная информация.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955D37-32D2-4A69-86A9-51BBC38FE8D2}" type="slidenum">
              <a:rPr lang="ru-RU" smtClean="0"/>
              <a:t>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746106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955D37-32D2-4A69-86A9-51BBC38FE8D2}" type="slidenum">
              <a:rPr lang="ru-RU" smtClean="0"/>
              <a:t>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637322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Теперь</a:t>
            </a:r>
            <a:r>
              <a:rPr lang="ru-RU" baseline="0" dirty="0" smtClean="0"/>
              <a:t> поговорим об анализе конкурентов и наш первый конкурент – это книжный магазин Лабиринт</a:t>
            </a:r>
          </a:p>
          <a:p>
            <a:r>
              <a:rPr lang="ru-RU" baseline="0" dirty="0" smtClean="0"/>
              <a:t>Начнем с того, что тут классный дизайн</a:t>
            </a:r>
          </a:p>
          <a:p>
            <a:r>
              <a:rPr lang="ru-RU" dirty="0" smtClean="0"/>
              <a:t>Из минусов</a:t>
            </a:r>
            <a:r>
              <a:rPr lang="ru-RU" baseline="0" dirty="0" smtClean="0"/>
              <a:t> – тут слишком много информации и пользователю, который только зашел будет сложно ориентироваться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955D37-32D2-4A69-86A9-51BBC38FE8D2}" type="slidenum">
              <a:rPr lang="ru-RU" smtClean="0"/>
              <a:t>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92184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aseline="0" dirty="0" smtClean="0"/>
              <a:t>первый конкурент – это </a:t>
            </a:r>
            <a:r>
              <a:rPr lang="en-US" baseline="0" dirty="0" smtClean="0"/>
              <a:t>BOOK24.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aseline="0" dirty="0" smtClean="0"/>
              <a:t>Тут в отличии от предыдущего конкурента, тут не так много информации.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aseline="0" dirty="0" smtClean="0"/>
              <a:t>Минусов я тут не нашел 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955D37-32D2-4A69-86A9-51BBC38FE8D2}" type="slidenum">
              <a:rPr lang="ru-RU" smtClean="0"/>
              <a:t>10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479729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3 конкурент</a:t>
            </a:r>
            <a:r>
              <a:rPr lang="ru-RU" baseline="0" dirty="0" smtClean="0"/>
              <a:t> – Читай-город. </a:t>
            </a:r>
            <a:endParaRPr lang="ru-RU" baseline="0" dirty="0" smtClean="0"/>
          </a:p>
          <a:p>
            <a:r>
              <a:rPr lang="ru-RU" baseline="0" dirty="0" smtClean="0"/>
              <a:t>Из </a:t>
            </a:r>
            <a:r>
              <a:rPr lang="ru-RU" baseline="0" dirty="0" smtClean="0"/>
              <a:t>плюсов – мне понравился </a:t>
            </a:r>
            <a:r>
              <a:rPr lang="ru-RU" baseline="0" dirty="0" smtClean="0"/>
              <a:t>дизайн</a:t>
            </a:r>
          </a:p>
          <a:p>
            <a:r>
              <a:rPr lang="ru-RU" baseline="0" dirty="0" smtClean="0"/>
              <a:t>Из минусов – тут тоже слишком много информации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955D37-32D2-4A69-86A9-51BBC38FE8D2}" type="slidenum">
              <a:rPr lang="ru-RU" smtClean="0"/>
              <a:t>11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910750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/>
              <a:t>Я выбрал голубой и зеленый цвет, </a:t>
            </a:r>
            <a:r>
              <a:rPr lang="ru-RU" dirty="0" smtClean="0"/>
              <a:t>т.к. </a:t>
            </a:r>
            <a:r>
              <a:rPr lang="ru-RU" dirty="0" smtClean="0"/>
              <a:t>они вместе неплохо сочетаются + являются </a:t>
            </a:r>
            <a:r>
              <a:rPr lang="en-US" dirty="0" smtClean="0"/>
              <a:t>“</a:t>
            </a:r>
            <a:r>
              <a:rPr lang="ru-RU" dirty="0" smtClean="0"/>
              <a:t>спокойными</a:t>
            </a:r>
            <a:r>
              <a:rPr lang="en-US" dirty="0" smtClean="0"/>
              <a:t>”</a:t>
            </a:r>
            <a:r>
              <a:rPr lang="ru-RU" dirty="0" smtClean="0"/>
              <a:t> цветами.</a:t>
            </a:r>
            <a:r>
              <a:rPr lang="ru-RU" baseline="0" dirty="0" smtClean="0"/>
              <a:t> Поэтому я их выбрал.</a:t>
            </a:r>
            <a:endParaRPr lang="ru-RU" dirty="0" smtClean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955D37-32D2-4A69-86A9-51BBC38FE8D2}" type="slidenum">
              <a:rPr lang="ru-RU" smtClean="0"/>
              <a:t>12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756511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65F34-6107-4938-9CA1-21388E60D9DA}" type="datetimeFigureOut">
              <a:rPr lang="ru-RU" smtClean="0"/>
              <a:t>09.07.2021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EE3A0-9DCE-4DA1-805C-5A517EF29F5E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931755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65F34-6107-4938-9CA1-21388E60D9DA}" type="datetimeFigureOut">
              <a:rPr lang="ru-RU" smtClean="0"/>
              <a:t>09.07.2021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EE3A0-9DCE-4DA1-805C-5A517EF29F5E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567386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65F34-6107-4938-9CA1-21388E60D9DA}" type="datetimeFigureOut">
              <a:rPr lang="ru-RU" smtClean="0"/>
              <a:t>09.07.2021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EE3A0-9DCE-4DA1-805C-5A517EF29F5E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291433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65F34-6107-4938-9CA1-21388E60D9DA}" type="datetimeFigureOut">
              <a:rPr lang="ru-RU" smtClean="0"/>
              <a:t>09.07.2021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EE3A0-9DCE-4DA1-805C-5A517EF29F5E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620652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65F34-6107-4938-9CA1-21388E60D9DA}" type="datetimeFigureOut">
              <a:rPr lang="ru-RU" smtClean="0"/>
              <a:t>09.07.2021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EE3A0-9DCE-4DA1-805C-5A517EF29F5E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505477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65F34-6107-4938-9CA1-21388E60D9DA}" type="datetimeFigureOut">
              <a:rPr lang="ru-RU" smtClean="0"/>
              <a:t>09.07.2021</a:t>
            </a:fld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EE3A0-9DCE-4DA1-805C-5A517EF29F5E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695491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65F34-6107-4938-9CA1-21388E60D9DA}" type="datetimeFigureOut">
              <a:rPr lang="ru-RU" smtClean="0"/>
              <a:t>09.07.2021</a:t>
            </a:fld>
            <a:endParaRPr lang="ru-RU" dirty="0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EE3A0-9DCE-4DA1-805C-5A517EF29F5E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983329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65F34-6107-4938-9CA1-21388E60D9DA}" type="datetimeFigureOut">
              <a:rPr lang="ru-RU" smtClean="0"/>
              <a:t>09.07.2021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EE3A0-9DCE-4DA1-805C-5A517EF29F5E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242582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65F34-6107-4938-9CA1-21388E60D9DA}" type="datetimeFigureOut">
              <a:rPr lang="ru-RU" smtClean="0"/>
              <a:t>09.07.2021</a:t>
            </a:fld>
            <a:endParaRPr lang="ru-RU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EE3A0-9DCE-4DA1-805C-5A517EF29F5E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681617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65F34-6107-4938-9CA1-21388E60D9DA}" type="datetimeFigureOut">
              <a:rPr lang="ru-RU" smtClean="0"/>
              <a:t>09.07.2021</a:t>
            </a:fld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EE3A0-9DCE-4DA1-805C-5A517EF29F5E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707381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65F34-6107-4938-9CA1-21388E60D9DA}" type="datetimeFigureOut">
              <a:rPr lang="ru-RU" smtClean="0"/>
              <a:t>09.07.2021</a:t>
            </a:fld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EE3A0-9DCE-4DA1-805C-5A517EF29F5E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788459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665F34-6107-4938-9CA1-21388E60D9DA}" type="datetimeFigureOut">
              <a:rPr lang="ru-RU" smtClean="0"/>
              <a:t>09.07.2021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BEE3A0-9DCE-4DA1-805C-5A517EF29F5E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353876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143000"/>
            <a:ext cx="12192000" cy="9144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122218" y="0"/>
            <a:ext cx="10023764" cy="1309255"/>
          </a:xfrm>
          <a:noFill/>
        </p:spPr>
        <p:txBody>
          <a:bodyPr/>
          <a:lstStyle/>
          <a:p>
            <a:r>
              <a:rPr lang="en-US" dirty="0" smtClean="0">
                <a:solidFill>
                  <a:srgbClr val="5DFF70"/>
                </a:solidFill>
              </a:rPr>
              <a:t>LiveBook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- </a:t>
            </a:r>
            <a:r>
              <a:rPr lang="ru-RU" dirty="0" smtClean="0">
                <a:solidFill>
                  <a:schemeClr val="bg1">
                    <a:lumMod val="95000"/>
                  </a:schemeClr>
                </a:solidFill>
              </a:rPr>
              <a:t>книжный магазин</a:t>
            </a:r>
            <a:endParaRPr lang="ru-RU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398577" y="6241658"/>
            <a:ext cx="2625436" cy="450417"/>
          </a:xfrm>
        </p:spPr>
        <p:txBody>
          <a:bodyPr/>
          <a:lstStyle/>
          <a:p>
            <a:r>
              <a:rPr lang="ru-RU" dirty="0" smtClean="0">
                <a:solidFill>
                  <a:schemeClr val="bg1"/>
                </a:solidFill>
              </a:rPr>
              <a:t>Логинов Даниил</a:t>
            </a: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440642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92100"/>
            <a:ext cx="12192000" cy="748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6658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17500"/>
            <a:ext cx="12192000" cy="753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2637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638550" y="365125"/>
            <a:ext cx="4914900" cy="1325563"/>
          </a:xfrm>
          <a:solidFill>
            <a:schemeClr val="bg2">
              <a:lumMod val="90000"/>
            </a:schemeClr>
          </a:solidFill>
        </p:spPr>
        <p:txBody>
          <a:bodyPr/>
          <a:lstStyle/>
          <a:p>
            <a:pPr algn="ctr"/>
            <a:r>
              <a:rPr lang="ru-RU" dirty="0"/>
              <a:t>Цветовая палитра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731520" y="2764632"/>
            <a:ext cx="6838950" cy="1509712"/>
          </a:xfrm>
          <a:solidFill>
            <a:schemeClr val="bg2">
              <a:lumMod val="90000"/>
            </a:schemeClr>
          </a:solidFill>
        </p:spPr>
        <p:txBody>
          <a:bodyPr/>
          <a:lstStyle/>
          <a:p>
            <a:pPr marL="0" indent="0">
              <a:buNone/>
            </a:pPr>
            <a:r>
              <a:rPr lang="ru-RU" dirty="0" smtClean="0"/>
              <a:t>Я выбрал голубой и зеленый цвет, </a:t>
            </a:r>
            <a:r>
              <a:rPr lang="ru-RU" dirty="0" smtClean="0"/>
              <a:t>тк</a:t>
            </a:r>
            <a:r>
              <a:rPr lang="ru-RU" dirty="0" smtClean="0"/>
              <a:t> они вместе неплохо сочетаются + являются </a:t>
            </a:r>
            <a:r>
              <a:rPr lang="en-US" dirty="0" smtClean="0"/>
              <a:t>“</a:t>
            </a:r>
            <a:r>
              <a:rPr lang="ru-RU" dirty="0" smtClean="0"/>
              <a:t>спокойными</a:t>
            </a:r>
            <a:r>
              <a:rPr lang="en-US" dirty="0" smtClean="0"/>
              <a:t>”</a:t>
            </a:r>
            <a:r>
              <a:rPr lang="ru-RU" dirty="0" smtClean="0"/>
              <a:t> цветами.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590324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/>
        </p:nvSpPr>
        <p:spPr>
          <a:xfrm>
            <a:off x="-698500" y="-330200"/>
            <a:ext cx="13258800" cy="79121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  <a:shade val="30000"/>
                  <a:satMod val="115000"/>
                </a:schemeClr>
              </a:gs>
              <a:gs pos="50000">
                <a:schemeClr val="bg1">
                  <a:lumMod val="95000"/>
                  <a:shade val="67500"/>
                  <a:satMod val="115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path path="circle">
              <a:fillToRect l="100000" b="100000"/>
            </a:path>
            <a:tileRect t="-100000" r="-10000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/>
              <a:t>Логотипы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7"/>
            <a:ext cx="2727960" cy="2579835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1122" y="1690687"/>
            <a:ext cx="2552678" cy="257983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0801" y="3163484"/>
            <a:ext cx="2945680" cy="2579835"/>
          </a:xfrm>
          <a:prstGeom prst="rect">
            <a:avLst/>
          </a:prstGeom>
        </p:spPr>
      </p:pic>
      <p:sp>
        <p:nvSpPr>
          <p:cNvPr id="8" name="5-конечная звезда 7"/>
          <p:cNvSpPr/>
          <p:nvPr/>
        </p:nvSpPr>
        <p:spPr>
          <a:xfrm>
            <a:off x="6896100" y="4940300"/>
            <a:ext cx="582581" cy="582581"/>
          </a:xfrm>
          <a:prstGeom prst="star5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44974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591764"/>
            <a:ext cx="12192000" cy="865425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84437"/>
            <a:ext cx="10515600" cy="1325563"/>
          </a:xfrm>
        </p:spPr>
        <p:txBody>
          <a:bodyPr/>
          <a:lstStyle/>
          <a:p>
            <a:pPr algn="ctr"/>
            <a:r>
              <a:rPr lang="ru-RU" dirty="0" smtClean="0"/>
              <a:t>Структура сайта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47700" y="1549400"/>
            <a:ext cx="4778375" cy="5105399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ru-RU" dirty="0" smtClean="0"/>
              <a:t>Шапка</a:t>
            </a:r>
          </a:p>
          <a:p>
            <a:pPr marL="971550" lvl="1" indent="-514350">
              <a:buFont typeface="+mj-lt"/>
              <a:buAutoNum type="arabicPeriod"/>
            </a:pPr>
            <a:r>
              <a:rPr lang="ru-RU" dirty="0" smtClean="0"/>
              <a:t>Логотип</a:t>
            </a:r>
          </a:p>
          <a:p>
            <a:pPr marL="971550" lvl="1" indent="-514350">
              <a:buFont typeface="+mj-lt"/>
              <a:buAutoNum type="arabicPeriod"/>
            </a:pPr>
            <a:r>
              <a:rPr lang="ru-RU" dirty="0" smtClean="0"/>
              <a:t>Название кампании</a:t>
            </a:r>
          </a:p>
          <a:p>
            <a:pPr marL="971550" lvl="1" indent="-514350">
              <a:buFont typeface="+mj-lt"/>
              <a:buAutoNum type="arabicPeriod"/>
            </a:pPr>
            <a:r>
              <a:rPr lang="ru-RU" dirty="0" smtClean="0"/>
              <a:t>Якорные ссылки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 smtClean="0"/>
              <a:t>Основная часть сайта</a:t>
            </a:r>
          </a:p>
          <a:p>
            <a:pPr marL="971550" lvl="1" indent="-514350">
              <a:buFont typeface="+mj-lt"/>
              <a:buAutoNum type="arabicPeriod"/>
            </a:pPr>
            <a:r>
              <a:rPr lang="ru-RU" dirty="0" smtClean="0"/>
              <a:t>Акции</a:t>
            </a:r>
            <a:endParaRPr lang="ru-RU" dirty="0"/>
          </a:p>
          <a:p>
            <a:pPr marL="971550" lvl="1" indent="-514350">
              <a:buFont typeface="+mj-lt"/>
              <a:buAutoNum type="arabicPeriod"/>
            </a:pPr>
            <a:r>
              <a:rPr lang="ru-RU" dirty="0" smtClean="0"/>
              <a:t>Новинки</a:t>
            </a:r>
          </a:p>
          <a:p>
            <a:pPr marL="971550" lvl="1" indent="-514350">
              <a:buFont typeface="+mj-lt"/>
              <a:buAutoNum type="arabicPeriod"/>
            </a:pPr>
            <a:r>
              <a:rPr lang="ru-RU" dirty="0" smtClean="0"/>
              <a:t>О нас</a:t>
            </a:r>
          </a:p>
          <a:p>
            <a:pPr marL="971550" lvl="1" indent="-514350">
              <a:buFont typeface="+mj-lt"/>
              <a:buAutoNum type="arabicPeriod"/>
            </a:pPr>
            <a:r>
              <a:rPr lang="ru-RU" dirty="0" smtClean="0"/>
              <a:t>Промокод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“</a:t>
            </a:r>
            <a:r>
              <a:rPr lang="ru-RU" dirty="0" smtClean="0"/>
              <a:t>Подвал сайта</a:t>
            </a:r>
            <a:r>
              <a:rPr lang="en-US" dirty="0" smtClean="0"/>
              <a:t>”</a:t>
            </a:r>
            <a:endParaRPr lang="ru-RU" dirty="0" smtClean="0"/>
          </a:p>
          <a:p>
            <a:pPr marL="971550" lvl="1" indent="-514350">
              <a:buFont typeface="+mj-lt"/>
              <a:buAutoNum type="arabicPeriod"/>
            </a:pPr>
            <a:r>
              <a:rPr lang="ru-RU" dirty="0" smtClean="0"/>
              <a:t>комментарий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575" y="1881188"/>
            <a:ext cx="6029325" cy="375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4034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143000"/>
            <a:ext cx="12192000" cy="9144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199" y="244474"/>
            <a:ext cx="10515600" cy="1325563"/>
          </a:xfrm>
        </p:spPr>
        <p:txBody>
          <a:bodyPr/>
          <a:lstStyle/>
          <a:p>
            <a:pPr algn="ctr"/>
            <a:r>
              <a:rPr lang="ru-RU" u="sng" dirty="0" smtClean="0">
                <a:solidFill>
                  <a:schemeClr val="bg1">
                    <a:lumMod val="95000"/>
                  </a:schemeClr>
                </a:solidFill>
              </a:rPr>
              <a:t>Макет сайта</a:t>
            </a:r>
            <a:endParaRPr lang="ru-RU" u="sng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3"/>
          <a:srcRect l="519" t="826" r="1184" b="1560"/>
          <a:stretch/>
        </p:blipFill>
        <p:spPr>
          <a:xfrm>
            <a:off x="2311400" y="1485900"/>
            <a:ext cx="7518400" cy="506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657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81000"/>
            <a:ext cx="12192000" cy="7620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276600" y="1965325"/>
            <a:ext cx="5638800" cy="1325563"/>
          </a:xfrm>
          <a:solidFill>
            <a:srgbClr val="A6A6A6">
              <a:alpha val="38824"/>
            </a:srgbClr>
          </a:solidFill>
        </p:spPr>
        <p:txBody>
          <a:bodyPr/>
          <a:lstStyle/>
          <a:p>
            <a:pPr algn="ctr"/>
            <a:r>
              <a:rPr lang="ru-RU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Итоговый вариант </a:t>
            </a:r>
            <a:r>
              <a:rPr lang="ru-RU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сайта</a:t>
            </a:r>
            <a:endParaRPr lang="ru-RU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771098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143000"/>
            <a:ext cx="12192000" cy="9144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-158751"/>
            <a:ext cx="10515600" cy="1082675"/>
          </a:xfrm>
        </p:spPr>
        <p:txBody>
          <a:bodyPr/>
          <a:lstStyle/>
          <a:p>
            <a:pPr algn="ctr"/>
            <a:r>
              <a:rPr lang="ru-RU" dirty="0" smtClean="0">
                <a:solidFill>
                  <a:schemeClr val="bg1">
                    <a:lumMod val="95000"/>
                  </a:schemeClr>
                </a:solidFill>
              </a:rPr>
              <a:t>ТЗ – техническое задание</a:t>
            </a:r>
            <a:endParaRPr lang="ru-RU" dirty="0">
              <a:solidFill>
                <a:schemeClr val="bg1">
                  <a:lumMod val="95000"/>
                </a:schemeClr>
              </a:solidFill>
            </a:endParaRPr>
          </a:p>
        </p:txBody>
      </p:sp>
      <p:graphicFrame>
        <p:nvGraphicFramePr>
          <p:cNvPr id="7" name="Объект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94655896"/>
              </p:ext>
            </p:extLst>
          </p:nvPr>
        </p:nvGraphicFramePr>
        <p:xfrm>
          <a:off x="838200" y="923924"/>
          <a:ext cx="10515600" cy="51277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57750"/>
                <a:gridCol w="5657850"/>
              </a:tblGrid>
              <a:tr h="384932">
                <a:tc>
                  <a:txBody>
                    <a:bodyPr/>
                    <a:lstStyle/>
                    <a:p>
                      <a:r>
                        <a:rPr lang="ru-RU" dirty="0" smtClean="0"/>
                        <a:t>Название кампании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5DFF70"/>
                          </a:solidFill>
                        </a:rPr>
                        <a:t>LiveBook</a:t>
                      </a:r>
                      <a:endParaRPr lang="ru-RU" dirty="0"/>
                    </a:p>
                  </a:txBody>
                  <a:tcPr/>
                </a:tc>
              </a:tr>
              <a:tr h="670932">
                <a:tc>
                  <a:txBody>
                    <a:bodyPr/>
                    <a:lstStyle/>
                    <a:p>
                      <a:r>
                        <a:rPr lang="ru-RU" dirty="0" smtClean="0"/>
                        <a:t>Требование к проекту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Редизайн сайта</a:t>
                      </a:r>
                    </a:p>
                  </a:txBody>
                  <a:tcPr/>
                </a:tc>
              </a:tr>
              <a:tr h="384932">
                <a:tc>
                  <a:txBody>
                    <a:bodyPr/>
                    <a:lstStyle/>
                    <a:p>
                      <a:r>
                        <a:rPr lang="ru-RU" dirty="0" smtClean="0"/>
                        <a:t>Есть</a:t>
                      </a:r>
                      <a:r>
                        <a:rPr lang="ru-RU" baseline="0" dirty="0" smtClean="0"/>
                        <a:t> ли у фирмы свой стиль</a:t>
                      </a:r>
                      <a:r>
                        <a:rPr lang="en-US" baseline="0" dirty="0" smtClean="0"/>
                        <a:t>/</a:t>
                      </a:r>
                      <a:r>
                        <a:rPr lang="ru-RU" baseline="0" dirty="0" smtClean="0"/>
                        <a:t>логотип и т.д.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baseline="0" dirty="0" smtClean="0"/>
                        <a:t>Заголовок - </a:t>
                      </a:r>
                      <a:r>
                        <a:rPr lang="en-US" sz="18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Otomanopee One</a:t>
                      </a:r>
                      <a:endParaRPr lang="ru-RU" sz="1800" b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Текст – </a:t>
                      </a:r>
                      <a:r>
                        <a:rPr lang="en-US" sz="18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Ubuntu</a:t>
                      </a:r>
                      <a:endParaRPr lang="ru-RU" sz="1800" b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Логотип есть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b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Предпочитаемые цвета: голубой и зеленый</a:t>
                      </a:r>
                    </a:p>
                  </a:txBody>
                  <a:tcPr/>
                </a:tc>
              </a:tr>
              <a:tr h="384932">
                <a:tc>
                  <a:txBody>
                    <a:bodyPr/>
                    <a:lstStyle/>
                    <a:p>
                      <a:r>
                        <a:rPr lang="ru-RU" dirty="0" smtClean="0"/>
                        <a:t>Стиль и настроение</a:t>
                      </a:r>
                      <a:r>
                        <a:rPr lang="ru-RU" baseline="0" dirty="0" smtClean="0"/>
                        <a:t> проекта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Дизайн с применением холодных</a:t>
                      </a:r>
                      <a:r>
                        <a:rPr lang="ru-RU" sz="1800" kern="120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ru-RU" sz="1800" kern="120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спокойных</a:t>
                      </a:r>
                      <a:r>
                        <a:rPr lang="ru-RU" sz="1800" kern="1200" baseline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цветов</a:t>
                      </a:r>
                      <a:r>
                        <a:rPr lang="ru-RU" sz="1800" kern="120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ru-RU" dirty="0"/>
                    </a:p>
                  </a:txBody>
                  <a:tcPr/>
                </a:tc>
              </a:tr>
              <a:tr h="384932">
                <a:tc>
                  <a:txBody>
                    <a:bodyPr/>
                    <a:lstStyle/>
                    <a:p>
                      <a:r>
                        <a:rPr lang="ru-RU" sz="18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Структура сайта(разделы меню)</a:t>
                      </a:r>
                      <a:endParaRPr lang="ru-RU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Акции,</a:t>
                      </a:r>
                      <a:r>
                        <a:rPr lang="ru-RU" baseline="0" dirty="0" smtClean="0"/>
                        <a:t> Новинки, О нас</a:t>
                      </a:r>
                      <a:endParaRPr lang="ru-RU" dirty="0"/>
                    </a:p>
                  </a:txBody>
                  <a:tcPr/>
                </a:tc>
              </a:tr>
              <a:tr h="384932">
                <a:tc>
                  <a:txBody>
                    <a:bodyPr/>
                    <a:lstStyle/>
                    <a:p>
                      <a:r>
                        <a:rPr lang="ru-RU" dirty="0" smtClean="0"/>
                        <a:t>Наполнение</a:t>
                      </a:r>
                      <a:r>
                        <a:rPr lang="ru-RU" baseline="0" dirty="0" smtClean="0"/>
                        <a:t> сайта контентом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Самостоятельно</a:t>
                      </a:r>
                      <a:endParaRPr lang="ru-RU" dirty="0"/>
                    </a:p>
                  </a:txBody>
                  <a:tcPr/>
                </a:tc>
              </a:tr>
              <a:tr h="384932">
                <a:tc>
                  <a:txBody>
                    <a:bodyPr/>
                    <a:lstStyle/>
                    <a:p>
                      <a:r>
                        <a:rPr lang="ru-RU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Нужна система управления сайтом или нет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Нет</a:t>
                      </a:r>
                      <a:endParaRPr lang="ru-RU" dirty="0"/>
                    </a:p>
                  </a:txBody>
                  <a:tcPr/>
                </a:tc>
              </a:tr>
              <a:tr h="95847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Функциональные модули, которые планируется использовать</a:t>
                      </a:r>
                    </a:p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Каталог товаров</a:t>
                      </a:r>
                    </a:p>
                    <a:p>
                      <a:r>
                        <a:rPr lang="ru-RU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Форма обратной связи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Поиск по сайту</a:t>
                      </a:r>
                    </a:p>
                  </a:txBody>
                  <a:tcPr/>
                </a:tc>
              </a:tr>
              <a:tr h="384932">
                <a:tc>
                  <a:txBody>
                    <a:bodyPr/>
                    <a:lstStyle/>
                    <a:p>
                      <a:r>
                        <a:rPr lang="ru-RU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Предполагаемые сроки разработки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Срок не имеет значения</a:t>
                      </a:r>
                      <a:endParaRPr lang="ru-RU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179152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591764"/>
            <a:ext cx="12192000" cy="865425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28166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dirty="0" smtClean="0"/>
              <a:t>Цель сайта - </a:t>
            </a:r>
            <a:r>
              <a:rPr lang="ru-RU" i="1" dirty="0" smtClean="0"/>
              <a:t>привлечение</a:t>
            </a:r>
            <a:r>
              <a:rPr lang="ru-RU" i="1" baseline="0" dirty="0" smtClean="0"/>
              <a:t> новых покупателей</a:t>
            </a:r>
            <a:endParaRPr lang="ru-RU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471229" y="2900462"/>
            <a:ext cx="40386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i="1" dirty="0" smtClean="0"/>
              <a:t>Сайт был создан для привлечения</a:t>
            </a:r>
            <a:r>
              <a:rPr lang="ru-RU" sz="2800" i="1" baseline="0" dirty="0" smtClean="0"/>
              <a:t> новых покупателей, поэтому на сайте я вывел информацию для ознакомления, а не для рекламы какого-либо продукта.</a:t>
            </a:r>
            <a:endParaRPr lang="ru-RU" sz="2800" i="1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900462"/>
            <a:ext cx="4814433" cy="3349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2244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596571"/>
            <a:ext cx="12198771" cy="8659061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/>
              <a:t>Целевая аудитория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2304597"/>
            <a:ext cx="4328886" cy="1826759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ru-RU" dirty="0" smtClean="0"/>
              <a:t>Любители почитать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 smtClean="0"/>
              <a:t>Коллекционеры книг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 smtClean="0"/>
              <a:t>Несовершеннолетние</a:t>
            </a:r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244528" y="1985282"/>
            <a:ext cx="5453986" cy="3717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3335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591764"/>
            <a:ext cx="12192000" cy="865425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78000" y="454122"/>
            <a:ext cx="10515600" cy="1325563"/>
          </a:xfrm>
        </p:spPr>
        <p:txBody>
          <a:bodyPr/>
          <a:lstStyle/>
          <a:p>
            <a:r>
              <a:rPr lang="ru-RU" dirty="0" smtClean="0"/>
              <a:t>Пример целевой аудитории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915988" y="2397125"/>
            <a:ext cx="5494020" cy="4351338"/>
          </a:xfrm>
        </p:spPr>
        <p:txBody>
          <a:bodyPr/>
          <a:lstStyle/>
          <a:p>
            <a:r>
              <a:rPr lang="ru-RU" dirty="0" smtClean="0"/>
              <a:t>ФИО: Гуль</a:t>
            </a:r>
            <a:r>
              <a:rPr lang="ru-RU" dirty="0"/>
              <a:t> Кэн </a:t>
            </a:r>
            <a:r>
              <a:rPr lang="ru-RU" dirty="0" smtClean="0"/>
              <a:t>Канэки</a:t>
            </a:r>
          </a:p>
          <a:p>
            <a:r>
              <a:rPr lang="ru-RU" dirty="0" smtClean="0"/>
              <a:t>Возраст: 24 года</a:t>
            </a:r>
          </a:p>
          <a:p>
            <a:r>
              <a:rPr lang="ru-RU" dirty="0" smtClean="0"/>
              <a:t>Вид деятельности: труд</a:t>
            </a:r>
          </a:p>
          <a:p>
            <a:r>
              <a:rPr lang="ru-RU" dirty="0" smtClean="0"/>
              <a:t>Доход: 700.000р</a:t>
            </a:r>
          </a:p>
          <a:p>
            <a:r>
              <a:rPr lang="ru-RU" dirty="0" smtClean="0"/>
              <a:t>Интересы: </a:t>
            </a:r>
            <a:r>
              <a:rPr lang="ru-RU" dirty="0" smtClean="0"/>
              <a:t>магия, </a:t>
            </a:r>
            <a:r>
              <a:rPr lang="ru-RU" dirty="0" smtClean="0"/>
              <a:t>еда, </a:t>
            </a:r>
          </a:p>
          <a:p>
            <a:pPr marL="0" indent="0">
              <a:buNone/>
            </a:pPr>
            <a:r>
              <a:rPr lang="ru-RU" dirty="0" smtClean="0"/>
              <a:t>тишина</a:t>
            </a:r>
            <a:endParaRPr lang="ru-RU" dirty="0"/>
          </a:p>
        </p:txBody>
      </p:sp>
      <p:pic>
        <p:nvPicPr>
          <p:cNvPr id="3076" name="Picture 4" descr="https://i2.wp.com/avatars.mds.yandex.net/get-zen_doc/1641332/pub_5e033c538f011100ae3cfb93_5e03430f3d008800afd8de9c/scale_1200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5996" y="2093711"/>
            <a:ext cx="2808605" cy="4055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65810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591764"/>
            <a:ext cx="12192000" cy="865425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803400" y="0"/>
            <a:ext cx="10515600" cy="1325563"/>
          </a:xfrm>
        </p:spPr>
        <p:txBody>
          <a:bodyPr/>
          <a:lstStyle/>
          <a:p>
            <a:r>
              <a:rPr lang="ru-RU" dirty="0" smtClean="0"/>
              <a:t>Пример целевой аудитории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2250123"/>
            <a:ext cx="6168390" cy="4351338"/>
          </a:xfrm>
        </p:spPr>
        <p:txBody>
          <a:bodyPr/>
          <a:lstStyle/>
          <a:p>
            <a:r>
              <a:rPr lang="ru-RU" dirty="0" smtClean="0"/>
              <a:t>ФИО: </a:t>
            </a:r>
            <a:r>
              <a:rPr lang="ru-RU" dirty="0"/>
              <a:t>Кулагина Юлия Анатольевна</a:t>
            </a:r>
            <a:endParaRPr lang="ru-RU" dirty="0" smtClean="0"/>
          </a:p>
          <a:p>
            <a:r>
              <a:rPr lang="ru-RU" dirty="0" smtClean="0"/>
              <a:t>Возраст</a:t>
            </a:r>
            <a:r>
              <a:rPr lang="ru-RU" dirty="0" smtClean="0"/>
              <a:t>: </a:t>
            </a:r>
            <a:r>
              <a:rPr lang="ru-RU" dirty="0" smtClean="0"/>
              <a:t>62</a:t>
            </a:r>
            <a:r>
              <a:rPr lang="ru-RU" dirty="0" smtClean="0"/>
              <a:t> лет</a:t>
            </a:r>
            <a:endParaRPr lang="ru-RU" dirty="0" smtClean="0"/>
          </a:p>
          <a:p>
            <a:r>
              <a:rPr lang="ru-RU" dirty="0" smtClean="0"/>
              <a:t>Вид деятельности: </a:t>
            </a:r>
            <a:r>
              <a:rPr lang="ru-RU" dirty="0" smtClean="0"/>
              <a:t>пенсионерка</a:t>
            </a:r>
            <a:endParaRPr lang="ru-RU" dirty="0" smtClean="0"/>
          </a:p>
          <a:p>
            <a:r>
              <a:rPr lang="ru-RU" dirty="0" smtClean="0"/>
              <a:t>Доход: </a:t>
            </a:r>
            <a:r>
              <a:rPr lang="ru-RU" dirty="0"/>
              <a:t>15 </a:t>
            </a:r>
            <a:r>
              <a:rPr lang="ru-RU" dirty="0" smtClean="0"/>
              <a:t>744р</a:t>
            </a:r>
          </a:p>
          <a:p>
            <a:r>
              <a:rPr lang="ru-RU" dirty="0" smtClean="0"/>
              <a:t>Интересы: все книги</a:t>
            </a:r>
            <a:endParaRPr lang="ru-RU" dirty="0"/>
          </a:p>
        </p:txBody>
      </p:sp>
      <p:pic>
        <p:nvPicPr>
          <p:cNvPr id="1028" name="Picture 4" descr="https://i11.fotocdn.net/s102/6813784547b9e99f/gallery_l/1041155858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0600" y="1325563"/>
            <a:ext cx="3120431" cy="4678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10312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591764"/>
            <a:ext cx="12192000" cy="865425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803400" y="121602"/>
            <a:ext cx="10515600" cy="1325563"/>
          </a:xfrm>
        </p:spPr>
        <p:txBody>
          <a:bodyPr/>
          <a:lstStyle/>
          <a:p>
            <a:r>
              <a:rPr lang="ru-RU" dirty="0" smtClean="0"/>
              <a:t>Пример целевой аудитории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2371725"/>
            <a:ext cx="6168390" cy="4351338"/>
          </a:xfrm>
        </p:spPr>
        <p:txBody>
          <a:bodyPr/>
          <a:lstStyle/>
          <a:p>
            <a:r>
              <a:rPr lang="ru-RU" dirty="0" smtClean="0"/>
              <a:t>ФИО: </a:t>
            </a:r>
            <a:r>
              <a:rPr lang="ru-RU" dirty="0"/>
              <a:t>Кулагина Юлия Анатольевна</a:t>
            </a:r>
            <a:endParaRPr lang="ru-RU" dirty="0" smtClean="0"/>
          </a:p>
          <a:p>
            <a:r>
              <a:rPr lang="ru-RU" dirty="0" smtClean="0"/>
              <a:t>Возраст</a:t>
            </a:r>
            <a:r>
              <a:rPr lang="ru-RU" dirty="0" smtClean="0"/>
              <a:t>: </a:t>
            </a:r>
            <a:r>
              <a:rPr lang="ru-RU" dirty="0" smtClean="0"/>
              <a:t>14</a:t>
            </a:r>
            <a:r>
              <a:rPr lang="ru-RU" dirty="0" smtClean="0"/>
              <a:t> лет</a:t>
            </a:r>
            <a:endParaRPr lang="ru-RU" dirty="0" smtClean="0"/>
          </a:p>
          <a:p>
            <a:r>
              <a:rPr lang="ru-RU" dirty="0" smtClean="0"/>
              <a:t>Вид деятельности: </a:t>
            </a:r>
            <a:r>
              <a:rPr lang="ru-RU" dirty="0" smtClean="0"/>
              <a:t>школьник</a:t>
            </a:r>
            <a:endParaRPr lang="ru-RU" dirty="0" smtClean="0"/>
          </a:p>
          <a:p>
            <a:r>
              <a:rPr lang="ru-RU" dirty="0" smtClean="0"/>
              <a:t>Доход: </a:t>
            </a:r>
            <a:r>
              <a:rPr lang="ru-RU" dirty="0" smtClean="0"/>
              <a:t>10р</a:t>
            </a:r>
            <a:endParaRPr lang="ru-RU" dirty="0" smtClean="0"/>
          </a:p>
          <a:p>
            <a:r>
              <a:rPr lang="ru-RU" dirty="0" smtClean="0"/>
              <a:t>Интересы</a:t>
            </a:r>
            <a:r>
              <a:rPr lang="ru-RU" dirty="0" smtClean="0"/>
              <a:t>: фэнтези, манга</a:t>
            </a:r>
            <a:endParaRPr lang="ru-RU" dirty="0"/>
          </a:p>
        </p:txBody>
      </p:sp>
      <p:pic>
        <p:nvPicPr>
          <p:cNvPr id="2050" name="Picture 2" descr="https://i.pinimg.com/736x/ea/ca/ec/eacaec31dcad8532250f62f23ecfe03b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9663" y="1971308"/>
            <a:ext cx="3121025" cy="3897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96667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Изображения Фон | Бесплатные векторы, стоковые фото и PS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Прямоугольник 6"/>
          <p:cNvSpPr/>
          <p:nvPr/>
        </p:nvSpPr>
        <p:spPr>
          <a:xfrm>
            <a:off x="3759200" y="4334669"/>
            <a:ext cx="4572000" cy="273923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152650" y="365125"/>
            <a:ext cx="7886700" cy="1325563"/>
          </a:xfrm>
          <a:solidFill>
            <a:schemeClr val="bg2">
              <a:lumMod val="90000"/>
            </a:schemeClr>
          </a:solidFill>
        </p:spPr>
        <p:txBody>
          <a:bodyPr/>
          <a:lstStyle/>
          <a:p>
            <a:pPr algn="ctr"/>
            <a:r>
              <a:rPr lang="ru-RU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Целевое действие</a:t>
            </a:r>
            <a:endParaRPr lang="ru-RU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759200" y="2428082"/>
            <a:ext cx="4572000" cy="3502818"/>
          </a:xfrm>
          <a:solidFill>
            <a:schemeClr val="bg2">
              <a:lumMod val="90000"/>
            </a:schemeClr>
          </a:solidFill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dirty="0" smtClean="0"/>
              <a:t>Дойти до конца сайта и </a:t>
            </a:r>
            <a:r>
              <a:rPr lang="en-US" dirty="0" smtClean="0"/>
              <a:t>“</a:t>
            </a:r>
            <a:r>
              <a:rPr lang="ru-RU" dirty="0" smtClean="0"/>
              <a:t>активировать промокод</a:t>
            </a:r>
            <a:r>
              <a:rPr lang="en-US" dirty="0" smtClean="0"/>
              <a:t>”</a:t>
            </a:r>
            <a:endParaRPr lang="ru-RU" dirty="0" smtClean="0"/>
          </a:p>
          <a:p>
            <a:pPr marL="0" indent="0" algn="ctr">
              <a:buNone/>
            </a:pPr>
            <a:r>
              <a:rPr lang="ru-RU" dirty="0" smtClean="0"/>
              <a:t>ИЛИ</a:t>
            </a:r>
          </a:p>
          <a:p>
            <a:pPr marL="0" indent="0" algn="ctr">
              <a:buNone/>
            </a:pPr>
            <a:r>
              <a:rPr lang="ru-RU" dirty="0" smtClean="0"/>
              <a:t>Ознакомиться с новинками и акциями</a:t>
            </a:r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2959100" y="1690688"/>
            <a:ext cx="6083300" cy="73739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" name="Равнобедренный треугольник 4"/>
          <p:cNvSpPr/>
          <p:nvPr/>
        </p:nvSpPr>
        <p:spPr>
          <a:xfrm rot="16200000">
            <a:off x="1118393" y="656430"/>
            <a:ext cx="1325563" cy="742950"/>
          </a:xfrm>
          <a:prstGeom prst="triangle">
            <a:avLst>
              <a:gd name="adj" fmla="val 100000"/>
            </a:avLst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8" name="Равнобедренный треугольник 7"/>
          <p:cNvSpPr/>
          <p:nvPr/>
        </p:nvSpPr>
        <p:spPr>
          <a:xfrm rot="5400000" flipH="1">
            <a:off x="9748044" y="656430"/>
            <a:ext cx="1325563" cy="742950"/>
          </a:xfrm>
          <a:prstGeom prst="triangle">
            <a:avLst>
              <a:gd name="adj" fmla="val 100000"/>
            </a:avLst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9" name="Равнобедренный треугольник 8"/>
          <p:cNvSpPr/>
          <p:nvPr/>
        </p:nvSpPr>
        <p:spPr>
          <a:xfrm rot="5400000" flipH="1">
            <a:off x="9180114" y="1568846"/>
            <a:ext cx="737395" cy="981076"/>
          </a:xfrm>
          <a:prstGeom prst="triangle">
            <a:avLst>
              <a:gd name="adj" fmla="val 100000"/>
            </a:avLst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0" name="Равнобедренный треугольник 9"/>
          <p:cNvSpPr/>
          <p:nvPr/>
        </p:nvSpPr>
        <p:spPr>
          <a:xfrm rot="5400000" flipH="1">
            <a:off x="7925987" y="2817413"/>
            <a:ext cx="1521620" cy="742951"/>
          </a:xfrm>
          <a:prstGeom prst="triangle">
            <a:avLst>
              <a:gd name="adj" fmla="val 100000"/>
            </a:avLst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1" name="Равнобедренный треугольник 10"/>
          <p:cNvSpPr/>
          <p:nvPr/>
        </p:nvSpPr>
        <p:spPr>
          <a:xfrm rot="16200000">
            <a:off x="2191941" y="1651396"/>
            <a:ext cx="737395" cy="815974"/>
          </a:xfrm>
          <a:prstGeom prst="triangle">
            <a:avLst>
              <a:gd name="adj" fmla="val 100000"/>
            </a:avLst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2" name="Равнобедренный треугольник 11"/>
          <p:cNvSpPr/>
          <p:nvPr/>
        </p:nvSpPr>
        <p:spPr>
          <a:xfrm rot="16200000">
            <a:off x="2598343" y="2805112"/>
            <a:ext cx="1521620" cy="800100"/>
          </a:xfrm>
          <a:prstGeom prst="triangle">
            <a:avLst>
              <a:gd name="adj" fmla="val 100000"/>
            </a:avLst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1409699" y="-228600"/>
            <a:ext cx="9372602" cy="593723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857805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-292100"/>
            <a:ext cx="12192000" cy="746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0312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200</TotalTime>
  <Words>491</Words>
  <Application>Microsoft Office PowerPoint</Application>
  <PresentationFormat>Широкоэкранный</PresentationFormat>
  <Paragraphs>93</Paragraphs>
  <Slides>16</Slides>
  <Notes>8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Тема Office</vt:lpstr>
      <vt:lpstr>LiveBook - книжный магазин</vt:lpstr>
      <vt:lpstr>ТЗ – техническое задание</vt:lpstr>
      <vt:lpstr>Цель сайта - привлечение новых покупателей</vt:lpstr>
      <vt:lpstr>Целевая аудитория</vt:lpstr>
      <vt:lpstr>Пример целевой аудитории</vt:lpstr>
      <vt:lpstr>Пример целевой аудитории</vt:lpstr>
      <vt:lpstr>Пример целевой аудитории</vt:lpstr>
      <vt:lpstr>Целевое действие</vt:lpstr>
      <vt:lpstr>Презентация PowerPoint</vt:lpstr>
      <vt:lpstr>Презентация PowerPoint</vt:lpstr>
      <vt:lpstr>Презентация PowerPoint</vt:lpstr>
      <vt:lpstr>Цветовая палитра</vt:lpstr>
      <vt:lpstr>Логотипы</vt:lpstr>
      <vt:lpstr>Структура сайта</vt:lpstr>
      <vt:lpstr>Макет сайта</vt:lpstr>
      <vt:lpstr>Итоговый вариант сайта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LiveBook - книжный магазин</dc:title>
  <dc:creator>Uchitelskaya</dc:creator>
  <cp:lastModifiedBy>Uchitelskaya</cp:lastModifiedBy>
  <cp:revision>19</cp:revision>
  <dcterms:created xsi:type="dcterms:W3CDTF">2021-07-08T07:54:19Z</dcterms:created>
  <dcterms:modified xsi:type="dcterms:W3CDTF">2021-07-09T07:55:06Z</dcterms:modified>
</cp:coreProperties>
</file>